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Garamond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Garamond-bold.fntdata"/><Relationship Id="rId27" Type="http://schemas.openxmlformats.org/officeDocument/2006/relationships/font" Target="fonts/Garamo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aramond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Garamon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11.gif>
</file>

<file path=ppt/media/image12.png>
</file>

<file path=ppt/media/image13.gif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a0251d50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a0251d50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a0251d5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3a0251d5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a0251d50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a0251d50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9c387ac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9c387ac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9c387ac49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9c387ac49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9c387ac4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9c387ac4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9c387ac49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9c387ac49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9c387ac49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9c387ac49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9c387ac49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9c387ac49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9c387ac49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9c387ac49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9c387aa0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9c387aa0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9c387ac4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9c387ac4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9c68e8d3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9c68e8d3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9c387aa0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9c387aa0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a0251d50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a0251d50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9c387aa0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9c387aa0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9c387aa0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9c387aa0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9c387aa0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9c387aa0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9c387aa0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9c387aa0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9c387aa0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9c387aa0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9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3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rive.google.com/file/d/1odJ1CK4FR82Yl60-tqQDwg_NCNNrw8_V/view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Garamond"/>
                <a:ea typeface="Garamond"/>
                <a:cs typeface="Garamond"/>
                <a:sym typeface="Garamond"/>
              </a:rPr>
              <a:t>Odin: Crowd Simulation</a:t>
            </a:r>
            <a:endParaRPr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Hannah Bollar and Eric Chiu</a:t>
            </a:r>
            <a:endParaRPr sz="1400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5900" y="583113"/>
            <a:ext cx="3472200" cy="344327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879900" y="4307325"/>
            <a:ext cx="13842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16</a:t>
            </a: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 agents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/>
          <p:nvPr/>
        </p:nvSpPr>
        <p:spPr>
          <a:xfrm>
            <a:off x="2142511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3"/>
          <p:cNvSpPr/>
          <p:nvPr/>
        </p:nvSpPr>
        <p:spPr>
          <a:xfrm>
            <a:off x="2584248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3025984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3"/>
          <p:cNvSpPr/>
          <p:nvPr/>
        </p:nvSpPr>
        <p:spPr>
          <a:xfrm>
            <a:off x="3467721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3"/>
          <p:cNvSpPr/>
          <p:nvPr/>
        </p:nvSpPr>
        <p:spPr>
          <a:xfrm>
            <a:off x="3909458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/>
          <p:nvPr/>
        </p:nvSpPr>
        <p:spPr>
          <a:xfrm>
            <a:off x="4351194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/>
          <p:nvPr/>
        </p:nvSpPr>
        <p:spPr>
          <a:xfrm>
            <a:off x="4792931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/>
          <p:nvPr/>
        </p:nvSpPr>
        <p:spPr>
          <a:xfrm>
            <a:off x="5234668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/>
          <p:nvPr/>
        </p:nvSpPr>
        <p:spPr>
          <a:xfrm>
            <a:off x="5676404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/>
          <p:nvPr/>
        </p:nvSpPr>
        <p:spPr>
          <a:xfrm>
            <a:off x="6118141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/>
          <p:nvPr/>
        </p:nvSpPr>
        <p:spPr>
          <a:xfrm>
            <a:off x="6559877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/>
          <p:nvPr/>
        </p:nvSpPr>
        <p:spPr>
          <a:xfrm>
            <a:off x="7001614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/>
          <p:nvPr/>
        </p:nvSpPr>
        <p:spPr>
          <a:xfrm>
            <a:off x="7443351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1700774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1259038" y="2066300"/>
            <a:ext cx="441600" cy="44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/>
        </p:nvSpPr>
        <p:spPr>
          <a:xfrm>
            <a:off x="125905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agent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world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3928650" y="1466375"/>
            <a:ext cx="12867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16 pixels per agent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170065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</a:t>
            </a: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0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214250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joint1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258425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joint2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744335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joint14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7001625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joint13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6559875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joint12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6118000" y="2571750"/>
            <a:ext cx="617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joint11 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local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Garamond"/>
                <a:ea typeface="Garamond"/>
                <a:cs typeface="Garamond"/>
                <a:sym typeface="Garamond"/>
              </a:rPr>
              <a:t>pos</a:t>
            </a:r>
            <a:endParaRPr sz="11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4263450" y="2571750"/>
            <a:ext cx="6171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aramond"/>
                <a:ea typeface="Garamond"/>
                <a:cs typeface="Garamond"/>
                <a:sym typeface="Garamond"/>
              </a:rPr>
              <a:t>...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4"/>
          <p:cNvGrpSpPr/>
          <p:nvPr/>
        </p:nvGrpSpPr>
        <p:grpSpPr>
          <a:xfrm>
            <a:off x="522375" y="487650"/>
            <a:ext cx="8099250" cy="4168200"/>
            <a:chOff x="522375" y="487650"/>
            <a:chExt cx="8099250" cy="4168200"/>
          </a:xfrm>
        </p:grpSpPr>
        <p:sp>
          <p:nvSpPr>
            <p:cNvPr id="147" name="Google Shape;147;p24"/>
            <p:cNvSpPr/>
            <p:nvPr/>
          </p:nvSpPr>
          <p:spPr>
            <a:xfrm>
              <a:off x="2046000" y="959850"/>
              <a:ext cx="1848000" cy="18480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5250125" y="959850"/>
              <a:ext cx="1848000" cy="36960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 txBox="1"/>
            <p:nvPr/>
          </p:nvSpPr>
          <p:spPr>
            <a:xfrm>
              <a:off x="2326650" y="487650"/>
              <a:ext cx="1286700" cy="47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Texture Shader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50" name="Google Shape;150;p24"/>
            <p:cNvSpPr txBox="1"/>
            <p:nvPr/>
          </p:nvSpPr>
          <p:spPr>
            <a:xfrm>
              <a:off x="5530775" y="487650"/>
              <a:ext cx="1286700" cy="47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Crowd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 Shader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cxnSp>
          <p:nvCxnSpPr>
            <p:cNvPr id="151" name="Google Shape;151;p24"/>
            <p:cNvCxnSpPr/>
            <p:nvPr/>
          </p:nvCxnSpPr>
          <p:spPr>
            <a:xfrm>
              <a:off x="1701675" y="1710375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52" name="Google Shape;152;p24"/>
            <p:cNvCxnSpPr/>
            <p:nvPr/>
          </p:nvCxnSpPr>
          <p:spPr>
            <a:xfrm>
              <a:off x="1701675" y="1883850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53" name="Google Shape;153;p24"/>
            <p:cNvCxnSpPr/>
            <p:nvPr/>
          </p:nvCxnSpPr>
          <p:spPr>
            <a:xfrm>
              <a:off x="1701675" y="2057325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54" name="Google Shape;154;p24"/>
            <p:cNvSpPr txBox="1"/>
            <p:nvPr/>
          </p:nvSpPr>
          <p:spPr>
            <a:xfrm>
              <a:off x="522375" y="1512750"/>
              <a:ext cx="1179300" cy="74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agent positions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a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gent directions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time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55" name="Google Shape;155;p24"/>
            <p:cNvSpPr txBox="1"/>
            <p:nvPr/>
          </p:nvSpPr>
          <p:spPr>
            <a:xfrm>
              <a:off x="2326650" y="1320300"/>
              <a:ext cx="1433700" cy="11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for each agent, 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c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alculate joint positions in world space, renders data to texture in frame buffer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cxnSp>
          <p:nvCxnSpPr>
            <p:cNvPr id="156" name="Google Shape;156;p24"/>
            <p:cNvCxnSpPr>
              <a:stCxn id="147" idx="3"/>
            </p:cNvCxnSpPr>
            <p:nvPr/>
          </p:nvCxnSpPr>
          <p:spPr>
            <a:xfrm>
              <a:off x="3894000" y="1883850"/>
              <a:ext cx="1356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57" name="Google Shape;157;p24"/>
            <p:cNvSpPr txBox="1"/>
            <p:nvPr/>
          </p:nvSpPr>
          <p:spPr>
            <a:xfrm>
              <a:off x="3982400" y="1559750"/>
              <a:ext cx="1179300" cy="74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f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rame buffer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cxnSp>
          <p:nvCxnSpPr>
            <p:cNvPr id="158" name="Google Shape;158;p24"/>
            <p:cNvCxnSpPr/>
            <p:nvPr/>
          </p:nvCxnSpPr>
          <p:spPr>
            <a:xfrm>
              <a:off x="4898400" y="3605375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59" name="Google Shape;159;p24"/>
            <p:cNvCxnSpPr/>
            <p:nvPr/>
          </p:nvCxnSpPr>
          <p:spPr>
            <a:xfrm>
              <a:off x="4898400" y="3778850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60" name="Google Shape;160;p24"/>
            <p:cNvCxnSpPr/>
            <p:nvPr/>
          </p:nvCxnSpPr>
          <p:spPr>
            <a:xfrm>
              <a:off x="4898400" y="3952325"/>
              <a:ext cx="351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1" name="Google Shape;161;p24"/>
            <p:cNvSpPr txBox="1"/>
            <p:nvPr/>
          </p:nvSpPr>
          <p:spPr>
            <a:xfrm>
              <a:off x="3719100" y="3407750"/>
              <a:ext cx="1179300" cy="74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camera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resolution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fov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62" name="Google Shape;162;p24"/>
            <p:cNvSpPr txBox="1"/>
            <p:nvPr/>
          </p:nvSpPr>
          <p:spPr>
            <a:xfrm>
              <a:off x="5457275" y="1271675"/>
              <a:ext cx="1433700" cy="24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p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erform ray-marching on signed distance functions 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s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igned</a:t>
              </a: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 distance functions are defined by joint positions, which can be accessed through the frame buffer texture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cxnSp>
          <p:nvCxnSpPr>
            <p:cNvPr id="163" name="Google Shape;163;p24"/>
            <p:cNvCxnSpPr/>
            <p:nvPr/>
          </p:nvCxnSpPr>
          <p:spPr>
            <a:xfrm>
              <a:off x="7098125" y="1883850"/>
              <a:ext cx="61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64" name="Google Shape;164;p24"/>
            <p:cNvSpPr txBox="1"/>
            <p:nvPr/>
          </p:nvSpPr>
          <p:spPr>
            <a:xfrm>
              <a:off x="7442325" y="1686225"/>
              <a:ext cx="1179300" cy="74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output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037" y="368875"/>
            <a:ext cx="6859927" cy="446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12" y="439613"/>
            <a:ext cx="8119572" cy="4264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397" y="220900"/>
            <a:ext cx="2645150" cy="284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225" y="178872"/>
            <a:ext cx="3542049" cy="195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4200" y="796525"/>
            <a:ext cx="3626627" cy="200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6801" y="1862025"/>
            <a:ext cx="2854775" cy="25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3802" y="1862037"/>
            <a:ext cx="3006400" cy="30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4400" y="965212"/>
            <a:ext cx="3747900" cy="321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49075" y="2367250"/>
            <a:ext cx="3051401" cy="274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25" y="178872"/>
            <a:ext cx="3542049" cy="1958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25" y="178872"/>
            <a:ext cx="3542049" cy="195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687" y="357500"/>
            <a:ext cx="3626627" cy="200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9601" y="1209450"/>
            <a:ext cx="2854775" cy="25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547" y="1947275"/>
            <a:ext cx="2645150" cy="284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25" y="178872"/>
            <a:ext cx="3542049" cy="195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687" y="357500"/>
            <a:ext cx="3626627" cy="200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9601" y="1209450"/>
            <a:ext cx="2854775" cy="25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547" y="1947275"/>
            <a:ext cx="2645150" cy="284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3802" y="1862037"/>
            <a:ext cx="3006400" cy="30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25925" y="775362"/>
            <a:ext cx="3747900" cy="321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25" y="178872"/>
            <a:ext cx="3542049" cy="1958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687" y="357500"/>
            <a:ext cx="3626627" cy="200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9601" y="1209450"/>
            <a:ext cx="2854775" cy="255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1547" y="1947275"/>
            <a:ext cx="2645150" cy="284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3802" y="1862037"/>
            <a:ext cx="3006400" cy="300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25925" y="775362"/>
            <a:ext cx="3747900" cy="3213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49075" y="2367250"/>
            <a:ext cx="3051401" cy="274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675" y="988425"/>
            <a:ext cx="3166650" cy="31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aramond"/>
                <a:ea typeface="Garamond"/>
                <a:cs typeface="Garamond"/>
                <a:sym typeface="Garamond"/>
              </a:rPr>
              <a:t>Demo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3"/>
          <p:cNvSpPr txBox="1"/>
          <p:nvPr/>
        </p:nvSpPr>
        <p:spPr>
          <a:xfrm>
            <a:off x="1738225" y="361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Video Gpujs views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18761" y="0"/>
            <a:ext cx="1118152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03610" y="0"/>
            <a:ext cx="111512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03610" y="0"/>
            <a:ext cx="111512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aramond"/>
                <a:ea typeface="Garamond"/>
                <a:cs typeface="Garamond"/>
                <a:sym typeface="Garamond"/>
              </a:rPr>
              <a:t>Optimization One: Bounding Capsules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63583" y="0"/>
            <a:ext cx="110711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20"/>
          <p:cNvGrpSpPr/>
          <p:nvPr/>
        </p:nvGrpSpPr>
        <p:grpSpPr>
          <a:xfrm>
            <a:off x="1053000" y="613800"/>
            <a:ext cx="7038000" cy="3915913"/>
            <a:chOff x="802275" y="499688"/>
            <a:chExt cx="7038000" cy="3915913"/>
          </a:xfrm>
        </p:grpSpPr>
        <p:sp>
          <p:nvSpPr>
            <p:cNvPr id="91" name="Google Shape;91;p20"/>
            <p:cNvSpPr/>
            <p:nvPr/>
          </p:nvSpPr>
          <p:spPr>
            <a:xfrm>
              <a:off x="4321275" y="896600"/>
              <a:ext cx="3519000" cy="35190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0"/>
            <p:cNvSpPr/>
            <p:nvPr/>
          </p:nvSpPr>
          <p:spPr>
            <a:xfrm>
              <a:off x="802275" y="896600"/>
              <a:ext cx="3519000" cy="35190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" name="Google Shape;93;p20"/>
            <p:cNvGrpSpPr/>
            <p:nvPr/>
          </p:nvGrpSpPr>
          <p:grpSpPr>
            <a:xfrm>
              <a:off x="1287075" y="1200125"/>
              <a:ext cx="2549400" cy="2911950"/>
              <a:chOff x="1561275" y="1025300"/>
              <a:chExt cx="2549400" cy="2911950"/>
            </a:xfrm>
          </p:grpSpPr>
          <p:sp>
            <p:nvSpPr>
              <p:cNvPr id="94" name="Google Shape;94;p20"/>
              <p:cNvSpPr/>
              <p:nvPr/>
            </p:nvSpPr>
            <p:spPr>
              <a:xfrm>
                <a:off x="1561275" y="1387850"/>
                <a:ext cx="2549400" cy="2549400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20"/>
              <p:cNvSpPr txBox="1"/>
              <p:nvPr/>
            </p:nvSpPr>
            <p:spPr>
              <a:xfrm>
                <a:off x="1561275" y="1025300"/>
                <a:ext cx="1718100" cy="47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If inside bounding capsule: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96" name="Google Shape;96;p20"/>
              <p:cNvSpPr txBox="1"/>
              <p:nvPr/>
            </p:nvSpPr>
            <p:spPr>
              <a:xfrm>
                <a:off x="1955325" y="1607150"/>
                <a:ext cx="1761300" cy="211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head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left bottom arm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left top arm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right bottom arm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right top arm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spine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belly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left bottom leg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left top leg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right bottom leg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min( right top leg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  <p:sp>
          <p:nvSpPr>
            <p:cNvPr id="97" name="Google Shape;97;p20"/>
            <p:cNvSpPr txBox="1"/>
            <p:nvPr/>
          </p:nvSpPr>
          <p:spPr>
            <a:xfrm>
              <a:off x="802275" y="499688"/>
              <a:ext cx="3519000" cy="47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Garamond"/>
                  <a:ea typeface="Garamond"/>
                  <a:cs typeface="Garamond"/>
                  <a:sym typeface="Garamond"/>
                </a:rPr>
                <a:t>For every sphere tracing (ray march) step, for every agent:</a:t>
              </a:r>
              <a:endParaRPr sz="11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grpSp>
          <p:nvGrpSpPr>
            <p:cNvPr id="98" name="Google Shape;98;p20"/>
            <p:cNvGrpSpPr/>
            <p:nvPr/>
          </p:nvGrpSpPr>
          <p:grpSpPr>
            <a:xfrm>
              <a:off x="4806075" y="1200125"/>
              <a:ext cx="2549400" cy="2911950"/>
              <a:chOff x="5128600" y="1025300"/>
              <a:chExt cx="2549400" cy="2911950"/>
            </a:xfrm>
          </p:grpSpPr>
          <p:sp>
            <p:nvSpPr>
              <p:cNvPr id="99" name="Google Shape;99;p20"/>
              <p:cNvSpPr txBox="1"/>
              <p:nvPr/>
            </p:nvSpPr>
            <p:spPr>
              <a:xfrm>
                <a:off x="5128600" y="1025300"/>
                <a:ext cx="2549400" cy="47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Else, treat agent as a single capsule sdf: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00" name="Google Shape;100;p20"/>
              <p:cNvSpPr/>
              <p:nvPr/>
            </p:nvSpPr>
            <p:spPr>
              <a:xfrm>
                <a:off x="5128600" y="1387850"/>
                <a:ext cx="2549400" cy="2549400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20"/>
              <p:cNvSpPr txBox="1"/>
              <p:nvPr/>
            </p:nvSpPr>
            <p:spPr>
              <a:xfrm>
                <a:off x="5522650" y="1607150"/>
                <a:ext cx="1761300" cy="211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m</a:t>
                </a:r>
                <a:r>
                  <a:rPr lang="en" sz="1100">
                    <a:latin typeface="Garamond"/>
                    <a:ea typeface="Garamond"/>
                    <a:cs typeface="Garamond"/>
                    <a:sym typeface="Garamond"/>
                  </a:rPr>
                  <a:t>in( bounding capsule sdf )</a:t>
                </a:r>
                <a:endParaRPr sz="11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aramond"/>
                <a:ea typeface="Garamond"/>
                <a:cs typeface="Garamond"/>
                <a:sym typeface="Garamond"/>
              </a:rPr>
              <a:t>Optimization Two: Storing Data in Texture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